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gradFill>
            <a:gsLst>
              <a:gs pos="428">
                <a:srgbClr val="030303">
                  <a:alpha val="49884"/>
                </a:srgbClr>
              </a:gs>
              <a:gs pos="100000">
                <a:srgbClr val="706E84">
                  <a:alpha val="49884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20" name="uc3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7300" y="3759200"/>
            <a:ext cx="5410200" cy="223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Entrevistas a profesores (3/4)</a:t>
            </a:r>
          </a:p>
        </p:txBody>
      </p:sp>
      <p:pic>
        <p:nvPicPr>
          <p:cNvPr id="156" name="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300" y="2061567"/>
            <a:ext cx="7188200" cy="3552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8299" y="5922367"/>
            <a:ext cx="7188201" cy="3483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Entrevistas a profesores (4/4)</a:t>
            </a:r>
          </a:p>
        </p:txBody>
      </p:sp>
      <p:pic>
        <p:nvPicPr>
          <p:cNvPr id="160" name="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5750" y="3295650"/>
            <a:ext cx="9893300" cy="488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4888" y="717473"/>
            <a:ext cx="4815024" cy="831865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9503410" y="9017000"/>
            <a:ext cx="349758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*cualquier parecido con la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realidad es pura coincidencia</a:t>
            </a:r>
          </a:p>
        </p:txBody>
      </p:sp>
      <p:sp>
        <p:nvSpPr>
          <p:cNvPr id="164" name="Shape 164"/>
          <p:cNvSpPr/>
          <p:nvPr/>
        </p:nvSpPr>
        <p:spPr>
          <a:xfrm>
            <a:off x="6146800" y="4886959"/>
            <a:ext cx="1937703" cy="2450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hand-template.png"/>
          <p:cNvPicPr>
            <a:picLocks noChangeAspect="1"/>
          </p:cNvPicPr>
          <p:nvPr/>
        </p:nvPicPr>
        <p:blipFill>
          <a:blip r:embed="rId2">
            <a:extLst/>
          </a:blip>
          <a:srcRect l="2064" t="0" r="27751" b="0"/>
          <a:stretch>
            <a:fillRect/>
          </a:stretch>
        </p:blipFill>
        <p:spPr>
          <a:xfrm>
            <a:off x="1938734" y="396"/>
            <a:ext cx="9127233" cy="9752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Phone_6_plus_perspective-Gol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New Mockup 1.png"/>
          <p:cNvPicPr>
            <a:picLocks noChangeAspect="1"/>
          </p:cNvPicPr>
          <p:nvPr/>
        </p:nvPicPr>
        <p:blipFill>
          <a:blip r:embed="rId2">
            <a:extLst/>
          </a:blip>
          <a:srcRect l="0" t="0" r="68259" b="0"/>
          <a:stretch>
            <a:fillRect/>
          </a:stretch>
        </p:blipFill>
        <p:spPr>
          <a:xfrm>
            <a:off x="3859410" y="1599514"/>
            <a:ext cx="5286017" cy="50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>
            <p:ph type="title" idx="4294967295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Wireframe de la UI de móvil (alumno)</a:t>
            </a:r>
          </a:p>
        </p:txBody>
      </p:sp>
      <p:sp>
        <p:nvSpPr>
          <p:cNvPr id="171" name="Shape 171"/>
          <p:cNvSpPr/>
          <p:nvPr/>
        </p:nvSpPr>
        <p:spPr>
          <a:xfrm>
            <a:off x="4690109" y="6193641"/>
            <a:ext cx="362458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(Login + vista principal del calendario)</a:t>
            </a:r>
          </a:p>
        </p:txBody>
      </p:sp>
      <p:sp>
        <p:nvSpPr>
          <p:cNvPr id="172" name="Shape 172"/>
          <p:cNvSpPr/>
          <p:nvPr/>
        </p:nvSpPr>
        <p:spPr>
          <a:xfrm>
            <a:off x="3084017" y="6985000"/>
            <a:ext cx="6270344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spcBef>
                <a:spcPts val="1000"/>
              </a:spcBef>
              <a:defRPr sz="2800" u="sng">
                <a:solidFill>
                  <a:srgbClr val="000000"/>
                </a:solidFill>
              </a:defRPr>
            </a:pPr>
            <a:r>
              <a:t>Además del calendario de eventos:</a:t>
            </a:r>
          </a:p>
          <a:p>
            <a:pPr marL="385010" indent="-385010" algn="just">
              <a:buSzPct val="75000"/>
              <a:buChar char="•"/>
              <a:defRPr sz="2800">
                <a:solidFill>
                  <a:srgbClr val="000000"/>
                </a:solidFill>
              </a:defRPr>
            </a:pPr>
            <a:r>
              <a:t>Ver horarios de clase.</a:t>
            </a:r>
          </a:p>
          <a:p>
            <a:pPr marL="385010" indent="-385010" algn="just">
              <a:buSzPct val="75000"/>
              <a:buChar char="•"/>
              <a:defRPr sz="2800">
                <a:solidFill>
                  <a:srgbClr val="000000"/>
                </a:solidFill>
              </a:defRPr>
            </a:pPr>
            <a:r>
              <a:t>Ver fechas de exámenes/prácticas.</a:t>
            </a:r>
          </a:p>
          <a:p>
            <a:pPr marL="385010" indent="-385010" algn="just">
              <a:buSzPct val="75000"/>
              <a:buChar char="•"/>
              <a:defRPr sz="2800">
                <a:solidFill>
                  <a:srgbClr val="000000"/>
                </a:solidFill>
              </a:defRPr>
            </a:pPr>
            <a:r>
              <a:t>Recibir notificaciones con cambios.</a:t>
            </a:r>
          </a:p>
          <a:p>
            <a:pPr marL="385010" indent="-385010" algn="just">
              <a:buSzPct val="75000"/>
              <a:buChar char="•"/>
              <a:defRPr sz="2800">
                <a:solidFill>
                  <a:srgbClr val="000000"/>
                </a:solidFill>
              </a:defRPr>
            </a:pPr>
            <a:r>
              <a:t>Pedir tutorías.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 idx="4294967295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Wireframe de la UI de tablet (profesor)</a:t>
            </a:r>
          </a:p>
        </p:txBody>
      </p:sp>
      <p:sp>
        <p:nvSpPr>
          <p:cNvPr id="175" name="Shape 175"/>
          <p:cNvSpPr/>
          <p:nvPr/>
        </p:nvSpPr>
        <p:spPr>
          <a:xfrm>
            <a:off x="6349237" y="5304641"/>
            <a:ext cx="467512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pPr/>
            <a:r>
              <a:t>(Calendario semanal / mensual + lista de eventos)</a:t>
            </a:r>
          </a:p>
        </p:txBody>
      </p:sp>
      <p:sp>
        <p:nvSpPr>
          <p:cNvPr id="176" name="Shape 176"/>
          <p:cNvSpPr/>
          <p:nvPr/>
        </p:nvSpPr>
        <p:spPr>
          <a:xfrm>
            <a:off x="3084017" y="7200900"/>
            <a:ext cx="6421829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just">
              <a:spcBef>
                <a:spcPts val="1000"/>
              </a:spcBef>
              <a:defRPr sz="2800" u="sng">
                <a:solidFill>
                  <a:srgbClr val="000000"/>
                </a:solidFill>
              </a:defRPr>
            </a:pPr>
            <a:r>
              <a:t>Además del calendario de eventos:</a:t>
            </a:r>
          </a:p>
          <a:p>
            <a:pPr marL="385010" indent="-385010" algn="just">
              <a:buSzPct val="75000"/>
              <a:buChar char="•"/>
              <a:defRPr sz="2800">
                <a:solidFill>
                  <a:srgbClr val="000000"/>
                </a:solidFill>
              </a:defRPr>
            </a:pPr>
            <a:r>
              <a:t>Crear/editar/cancelar eventos.</a:t>
            </a:r>
          </a:p>
          <a:p>
            <a:pPr marL="385010" indent="-385010" algn="just">
              <a:buSzPct val="75000"/>
              <a:buChar char="•"/>
              <a:defRPr sz="2800">
                <a:solidFill>
                  <a:srgbClr val="000000"/>
                </a:solidFill>
              </a:defRPr>
            </a:pPr>
            <a:r>
              <a:t>Ver horarios en función del grupo.</a:t>
            </a:r>
          </a:p>
          <a:p>
            <a:pPr marL="385010" indent="-385010" algn="just">
              <a:buSzPct val="75000"/>
              <a:buChar char="•"/>
              <a:defRPr sz="2800">
                <a:solidFill>
                  <a:srgbClr val="000000"/>
                </a:solidFill>
              </a:defRPr>
            </a:pPr>
            <a:r>
              <a:t>Aceptar/rechazar tutorías solicitadas.</a:t>
            </a:r>
          </a:p>
        </p:txBody>
      </p:sp>
      <p:pic>
        <p:nvPicPr>
          <p:cNvPr id="177" name="New Mockup 1.png"/>
          <p:cNvPicPr>
            <a:picLocks noChangeAspect="1"/>
          </p:cNvPicPr>
          <p:nvPr/>
        </p:nvPicPr>
        <p:blipFill>
          <a:blip r:embed="rId2">
            <a:extLst/>
          </a:blip>
          <a:srcRect l="43925" t="0" r="0" b="0"/>
          <a:stretch>
            <a:fillRect/>
          </a:stretch>
        </p:blipFill>
        <p:spPr>
          <a:xfrm>
            <a:off x="2064345" y="1733656"/>
            <a:ext cx="8875959" cy="4829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Calendar iPhone 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4400" y="1955800"/>
            <a:ext cx="3556000" cy="711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Login iPh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392" y="1955800"/>
            <a:ext cx="3556001" cy="711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Menu iPhone 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4407" y="1955800"/>
            <a:ext cx="3556001" cy="711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>
            <p:ph type="title" idx="4294967295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Diseño de la UI de móvil (alumno)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 idx="4294967295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Diseño de la UI de tablet (profesor)</a:t>
            </a:r>
          </a:p>
        </p:txBody>
      </p:sp>
      <p:pic>
        <p:nvPicPr>
          <p:cNvPr id="185" name="Calendar iPad portra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034" y="2174705"/>
            <a:ext cx="3810732" cy="5404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Login iPad portra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970" y="2174705"/>
            <a:ext cx="3810731" cy="5404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Menu iPad portrai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93099" y="2174705"/>
            <a:ext cx="3810731" cy="5404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 idx="4294967295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Diseño de la UI de tablet (profesor)</a:t>
            </a:r>
          </a:p>
        </p:txBody>
      </p:sp>
      <p:pic>
        <p:nvPicPr>
          <p:cNvPr id="190" name="Login iPad landsca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86" y="1900653"/>
            <a:ext cx="5842001" cy="4119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Calendar iPad landscap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1400" y="2817075"/>
            <a:ext cx="5842000" cy="4119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Menu iPad landscap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1800" y="3729453"/>
            <a:ext cx="5842000" cy="4119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idea:</a:t>
            </a:r>
          </a:p>
        </p:txBody>
      </p:sp>
      <p:sp>
        <p:nvSpPr>
          <p:cNvPr id="123" name="Shape 123"/>
          <p:cNvSpPr/>
          <p:nvPr>
            <p:ph type="subTitle" sz="quarter" idx="1"/>
          </p:nvPr>
        </p:nvSpPr>
        <p:spPr>
          <a:xfrm>
            <a:off x="1270000" y="503555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Ofrecer una herramienta de comunicación</a:t>
            </a:r>
          </a:p>
          <a:p>
            <a:pPr/>
            <a:r>
              <a:t>y organización para profesores y alumnos.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¿Qué tenemos?</a:t>
            </a:r>
          </a:p>
        </p:txBody>
      </p:sp>
      <p:sp>
        <p:nvSpPr>
          <p:cNvPr id="126" name="Shape 12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Datos del Mundo Real™: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Entrevistas a alumnos (1/4)</a:t>
            </a:r>
          </a:p>
        </p:txBody>
      </p:sp>
      <p:pic>
        <p:nvPicPr>
          <p:cNvPr id="129" name="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300" y="2051248"/>
            <a:ext cx="7188200" cy="3178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5171" y="5531048"/>
            <a:ext cx="7194458" cy="3550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Entrevistas a alumnos (2/4)</a:t>
            </a:r>
          </a:p>
        </p:txBody>
      </p:sp>
      <p:pic>
        <p:nvPicPr>
          <p:cNvPr id="133" name="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299" y="5533330"/>
            <a:ext cx="7188201" cy="3178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8300" y="2051248"/>
            <a:ext cx="7188200" cy="3178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Entrevistas a alumnos (3/4)</a:t>
            </a:r>
          </a:p>
        </p:txBody>
      </p:sp>
      <p:pic>
        <p:nvPicPr>
          <p:cNvPr id="137" name="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299" y="1519951"/>
            <a:ext cx="7188201" cy="4287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8299" y="5964951"/>
            <a:ext cx="7188201" cy="3640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Entrevistas a alumnos (4/4)</a:t>
            </a:r>
          </a:p>
        </p:txBody>
      </p:sp>
      <p:pic>
        <p:nvPicPr>
          <p:cNvPr id="141" name="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300" y="2051248"/>
            <a:ext cx="7188200" cy="3178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8300" y="2061021"/>
            <a:ext cx="7188201" cy="354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08300" y="5909121"/>
            <a:ext cx="7188200" cy="3233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Entrevistas a profesores (1/4)</a:t>
            </a:r>
          </a:p>
        </p:txBody>
      </p:sp>
      <p:pic>
        <p:nvPicPr>
          <p:cNvPr id="146" name="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23" y="2051248"/>
            <a:ext cx="7188201" cy="3178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123" y="5538589"/>
            <a:ext cx="7188201" cy="3557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Grou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00627" y="2551252"/>
            <a:ext cx="4296050" cy="4651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952500" y="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Entrevistas a profesores (2/4)</a:t>
            </a:r>
          </a:p>
        </p:txBody>
      </p:sp>
      <p:pic>
        <p:nvPicPr>
          <p:cNvPr id="151" name="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300" y="2051248"/>
            <a:ext cx="7188200" cy="3178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8299" y="1526133"/>
            <a:ext cx="7188201" cy="3769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08300" y="5596483"/>
            <a:ext cx="7188200" cy="3982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